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80"/>
  </p:notesMasterIdLst>
  <p:handoutMasterIdLst>
    <p:handoutMasterId r:id="rId81"/>
  </p:handoutMasterIdLst>
  <p:sldIdLst>
    <p:sldId id="405" r:id="rId3"/>
    <p:sldId id="379" r:id="rId4"/>
    <p:sldId id="434" r:id="rId5"/>
    <p:sldId id="380" r:id="rId6"/>
    <p:sldId id="469" r:id="rId7"/>
    <p:sldId id="526" r:id="rId8"/>
    <p:sldId id="269" r:id="rId9"/>
    <p:sldId id="532" r:id="rId10"/>
    <p:sldId id="341" r:id="rId11"/>
    <p:sldId id="399" r:id="rId12"/>
    <p:sldId id="387" r:id="rId13"/>
    <p:sldId id="407" r:id="rId14"/>
    <p:sldId id="423" r:id="rId15"/>
    <p:sldId id="530" r:id="rId16"/>
    <p:sldId id="531" r:id="rId17"/>
    <p:sldId id="436" r:id="rId18"/>
    <p:sldId id="523" r:id="rId19"/>
    <p:sldId id="470" r:id="rId20"/>
    <p:sldId id="411" r:id="rId21"/>
    <p:sldId id="484" r:id="rId22"/>
    <p:sldId id="410" r:id="rId23"/>
    <p:sldId id="412" r:id="rId24"/>
    <p:sldId id="413" r:id="rId25"/>
    <p:sldId id="414" r:id="rId26"/>
    <p:sldId id="415" r:id="rId27"/>
    <p:sldId id="437" r:id="rId28"/>
    <p:sldId id="418" r:id="rId29"/>
    <p:sldId id="295" r:id="rId30"/>
    <p:sldId id="485" r:id="rId31"/>
    <p:sldId id="424" r:id="rId32"/>
    <p:sldId id="292" r:id="rId33"/>
    <p:sldId id="486" r:id="rId34"/>
    <p:sldId id="438" r:id="rId35"/>
    <p:sldId id="455" r:id="rId36"/>
    <p:sldId id="447" r:id="rId37"/>
    <p:sldId id="450" r:id="rId38"/>
    <p:sldId id="448" r:id="rId39"/>
    <p:sldId id="445" r:id="rId40"/>
    <p:sldId id="451" r:id="rId41"/>
    <p:sldId id="522" r:id="rId42"/>
    <p:sldId id="527" r:id="rId43"/>
    <p:sldId id="479" r:id="rId44"/>
    <p:sldId id="497" r:id="rId45"/>
    <p:sldId id="498" r:id="rId46"/>
    <p:sldId id="528" r:id="rId47"/>
    <p:sldId id="504" r:id="rId48"/>
    <p:sldId id="502" r:id="rId49"/>
    <p:sldId id="503" r:id="rId50"/>
    <p:sldId id="519" r:id="rId51"/>
    <p:sldId id="396" r:id="rId52"/>
    <p:sldId id="467" r:id="rId53"/>
    <p:sldId id="428" r:id="rId54"/>
    <p:sldId id="488" r:id="rId55"/>
    <p:sldId id="398" r:id="rId56"/>
    <p:sldId id="524" r:id="rId57"/>
    <p:sldId id="429" r:id="rId58"/>
    <p:sldId id="489" r:id="rId59"/>
    <p:sldId id="483" r:id="rId60"/>
    <p:sldId id="473" r:id="rId61"/>
    <p:sldId id="477" r:id="rId62"/>
    <p:sldId id="478" r:id="rId63"/>
    <p:sldId id="496" r:id="rId64"/>
    <p:sldId id="505" r:id="rId65"/>
    <p:sldId id="525" r:id="rId66"/>
    <p:sldId id="508" r:id="rId67"/>
    <p:sldId id="509" r:id="rId68"/>
    <p:sldId id="506" r:id="rId69"/>
    <p:sldId id="507" r:id="rId70"/>
    <p:sldId id="510" r:id="rId71"/>
    <p:sldId id="395" r:id="rId72"/>
    <p:sldId id="435" r:id="rId73"/>
    <p:sldId id="335" r:id="rId74"/>
    <p:sldId id="454" r:id="rId75"/>
    <p:sldId id="393" r:id="rId76"/>
    <p:sldId id="517" r:id="rId77"/>
    <p:sldId id="520" r:id="rId78"/>
    <p:sldId id="521" r:id="rId79"/>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3"/>
    <p:restoredTop sz="93649"/>
  </p:normalViewPr>
  <p:slideViewPr>
    <p:cSldViewPr>
      <p:cViewPr varScale="1">
        <p:scale>
          <a:sx n="131" d="100"/>
          <a:sy n="131" d="100"/>
        </p:scale>
        <p:origin x="1024"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14</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15</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64</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66903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65</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66</a:t>
            </a:fld>
            <a:endParaRPr lang="en-US" altLang="x-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Rot="1" noChangeAspect="1" noChangeArrowheads="1" noTextEdit="1"/>
          </p:cNvSpPr>
          <p:nvPr>
            <p:ph type="sldImg"/>
          </p:nvPr>
        </p:nvSpPr>
        <p:spPr>
          <a:ln/>
        </p:spPr>
      </p:sp>
      <p:sp>
        <p:nvSpPr>
          <p:cNvPr id="1617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http://en.wikipedia.org/wiki/Hybrid_fibre-coaxial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3.png"/><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notesSlide" Target="../notesSlides/notesSlide29.xml"/><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0.emf"/><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emf"/><Relationship Id="rId4" Type="http://schemas.openxmlformats.org/officeDocument/2006/relationships/oleObject" Target="../embeddings/oleObject10.bin"/><Relationship Id="rId9" Type="http://schemas.openxmlformats.org/officeDocument/2006/relationships/image" Target="../media/image18.wmf"/><Relationship Id="rId1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image" Target="../media/image49.emf"/><Relationship Id="rId10" Type="http://schemas.openxmlformats.org/officeDocument/2006/relationships/image" Target="../media/image54.png"/><Relationship Id="rId4" Type="http://schemas.openxmlformats.org/officeDocument/2006/relationships/image" Target="../media/image48.wmf"/><Relationship Id="rId9"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notesSlide" Target="../notesSlides/notesSlide44.xml"/><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0.emf"/><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emf"/><Relationship Id="rId4" Type="http://schemas.openxmlformats.org/officeDocument/2006/relationships/oleObject" Target="../embeddings/oleObject12.bin"/><Relationship Id="rId9" Type="http://schemas.openxmlformats.org/officeDocument/2006/relationships/image" Target="../media/image18.wmf"/><Relationship Id="rId14" Type="http://schemas.openxmlformats.org/officeDocument/2006/relationships/image" Target="../media/image2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2.png"/><Relationship Id="rId4"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8" y="3894138"/>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11</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12</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13</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712"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713"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714"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715"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716"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14</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145"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146"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15</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16</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418"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419"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17</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18</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a:ea typeface="ＭＳ Ｐゴシック" charset="-128"/>
              </a:rPr>
              <a:t>Protocol Standardization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19</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/classes/cs433/cs433-2016-spring/readings/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Challenges of Internet networks and apps</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20</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Arial" panose="020B0604020202020204" pitchFamily="34" charset="0"/>
              <a:buChar char="•"/>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/classes/cs433/cs433-2017-fall/readings/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Arial" panose="020B0604020202020204" pitchFamily="34" charset="0"/>
              <a:buChar char="•"/>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Arial" panose="020B0604020202020204" pitchFamily="34" charset="0"/>
              <a:buChar char="•"/>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ZapfDingbats" charset="0"/>
              <a:buChar char="r"/>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21</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22</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a:ea typeface="ＭＳ Ｐゴシック" charset="-128"/>
              </a:rPr>
              <a:t>Prelude: </a:t>
            </a:r>
            <a:br>
              <a:rPr lang="en-US" altLang="x-none" sz="3600">
                <a:ea typeface="ＭＳ Ｐゴシック" charset="-128"/>
              </a:rPr>
            </a:br>
            <a:r>
              <a:rPr lang="en-US" altLang="x-none" sz="360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6950" y="4038600"/>
            <a:ext cx="4349750" cy="1830388"/>
          </a:xfrm>
          <a:noFill/>
        </p:spPr>
      </p:pic>
      <p:pic>
        <p:nvPicPr>
          <p:cNvPr id="3" name="Picture 2"/>
          <p:cNvPicPr>
            <a:picLocks noChangeAspect="1"/>
          </p:cNvPicPr>
          <p:nvPr/>
        </p:nvPicPr>
        <p:blipFill>
          <a:blip r:embed="rId4"/>
          <a:stretch>
            <a:fillRect/>
          </a:stretch>
        </p:blipFill>
        <p:spPr>
          <a:xfrm>
            <a:off x="1835150" y="5312013"/>
            <a:ext cx="1803400" cy="1346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23</a:t>
            </a:fld>
            <a:endParaRPr lang="en-US" altLang="x-none" sz="1200">
              <a:latin typeface="Tahoma" charset="0"/>
            </a:endParaRPr>
          </a:p>
        </p:txBody>
      </p:sp>
      <p:sp>
        <p:nvSpPr>
          <p:cNvPr id="64514" name="Rectangle 3"/>
          <p:cNvSpPr>
            <a:spLocks noGrp="1" noChangeArrowheads="1"/>
          </p:cNvSpPr>
          <p:nvPr>
            <p:ph type="body" idx="1"/>
          </p:nvPr>
        </p:nvSpPr>
        <p:spPr/>
        <p:txBody>
          <a:bodyPr/>
          <a:lstStyle/>
          <a:p>
            <a:r>
              <a:rPr lang="en-US" altLang="x-none">
                <a:ea typeface="ＭＳ Ｐゴシック" charset="-128"/>
              </a:rPr>
              <a:t>1969</a:t>
            </a:r>
          </a:p>
          <a:p>
            <a:pPr lvl="1"/>
            <a:r>
              <a:rPr lang="en-US" altLang="x-none">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24</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25</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400">
                <a:latin typeface="Comic Sans MS" charset="0"/>
              </a:rPr>
              <a:t>1970: ALOHAnet, the first packet radio network, developed by Norman Abramson, Univ of Hawaii, becomed operational</a:t>
            </a:r>
            <a:br>
              <a:rPr lang="en-US" altLang="x-none" sz="2400">
                <a:latin typeface="Comic Sans MS" charset="0"/>
              </a:rPr>
            </a:br>
            <a:endParaRPr lang="en-US" altLang="x-none" sz="2400">
              <a:latin typeface="Comic Sans MS" charset="0"/>
            </a:endParaRPr>
          </a:p>
          <a:p>
            <a:pPr algn="l">
              <a:spcBef>
                <a:spcPct val="20000"/>
              </a:spcBef>
              <a:buClr>
                <a:schemeClr val="accent2"/>
              </a:buClr>
              <a:buSzPct val="85000"/>
              <a:buFont typeface="ZapfDingbats" charset="0"/>
              <a:buChar char="r"/>
            </a:pPr>
            <a:r>
              <a:rPr lang="en-US" altLang="x-none" sz="2400">
                <a:latin typeface="Comic Sans MS" charset="0"/>
              </a:rPr>
              <a:t>1973: Bob Kahn posed the Internet problem---how to connect ARPANET, packet radio network, and satellite network</a:t>
            </a:r>
            <a:br>
              <a:rPr lang="en-US" altLang="x-none" sz="2400">
                <a:latin typeface="Comic Sans MS" charset="0"/>
              </a:rPr>
            </a:br>
            <a:endParaRPr lang="en-US" altLang="x-none" sz="2400">
              <a:latin typeface="Comic Sans MS" charset="0"/>
            </a:endParaRPr>
          </a:p>
          <a:p>
            <a:pPr algn="l">
              <a:spcBef>
                <a:spcPct val="20000"/>
              </a:spcBef>
              <a:buClr>
                <a:schemeClr val="accent2"/>
              </a:buClr>
              <a:buSzPct val="85000"/>
              <a:buFont typeface="ZapfDingbats" charset="0"/>
              <a:buChar char="r"/>
            </a:pPr>
            <a:r>
              <a:rPr lang="en-US" altLang="x-none" sz="2400">
                <a:latin typeface="Comic Sans MS" charset="0"/>
              </a:rPr>
              <a:t>1974: Vint Cerf, Bob Kahn published initial design of TCP (NCP) to connect multiple networks</a:t>
            </a:r>
          </a:p>
          <a:p>
            <a:pPr lvl="1" algn="l">
              <a:spcBef>
                <a:spcPct val="20000"/>
              </a:spcBef>
              <a:buClr>
                <a:schemeClr val="accent2"/>
              </a:buClr>
              <a:buSzPct val="85000"/>
            </a:pPr>
            <a:r>
              <a:rPr lang="en-US" altLang="x-none" sz="2400">
                <a:latin typeface="Comic Sans MS" charset="0"/>
              </a:rPr>
              <a:t>- 1978: TCP (NCP) split to TCP/IP</a:t>
            </a:r>
          </a:p>
          <a:p>
            <a:pPr lvl="1" algn="l">
              <a:spcBef>
                <a:spcPct val="20000"/>
              </a:spcBef>
              <a:buClr>
                <a:schemeClr val="accent2"/>
              </a:buClr>
              <a:buSzPct val="85000"/>
            </a:pPr>
            <a:r>
              <a:rPr lang="en-US" altLang="x-none" sz="2400">
                <a:latin typeface="Comic Sans MS" charset="0"/>
              </a:rPr>
              <a:t>- 1983: TCP (NCP) converted to TCP/IP (Jan. 1)</a:t>
            </a:r>
            <a:endParaRPr lang="en-US" altLang="x-none" sz="180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a:ea typeface="ＭＳ Ｐゴシック" charset="-128"/>
              </a:rPr>
              <a:t>The Internet Becomes </a:t>
            </a:r>
            <a:r>
              <a:rPr lang="en-US" altLang="zh-CN" sz="2800">
                <a:solidFill>
                  <a:srgbClr val="FF0000"/>
                </a:solidFill>
                <a:ea typeface="ＭＳ Ｐゴシック" charset="-128"/>
              </a:rPr>
              <a:t>a Network of</a:t>
            </a:r>
            <a:r>
              <a:rPr lang="en-US" altLang="x-none" sz="280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26</a:t>
            </a:fld>
            <a:endParaRPr lang="en-US" altLang="x-none" sz="1200">
              <a:latin typeface="Tahoma" charset="0"/>
            </a:endParaRPr>
          </a:p>
        </p:txBody>
      </p:sp>
      <p:sp>
        <p:nvSpPr>
          <p:cNvPr id="70658" name="Rectangle 2"/>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ZapfDingbats" charset="0"/>
              <a:buChar char="r"/>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ZapfDingbats" charset="0"/>
              <a:buChar char="r"/>
            </a:pPr>
            <a:r>
              <a:rPr lang="en-US" altLang="x-none" sz="1800" dirty="0">
                <a:latin typeface="Comic Sans MS" charset="0"/>
              </a:rPr>
              <a:t>1987: 10,000 hosts</a:t>
            </a:r>
          </a:p>
          <a:p>
            <a:pPr algn="l">
              <a:spcBef>
                <a:spcPct val="20000"/>
              </a:spcBef>
              <a:buClr>
                <a:schemeClr val="accent2"/>
              </a:buClr>
              <a:buSzPct val="85000"/>
              <a:buFont typeface="ZapfDingbats" charset="0"/>
              <a:buChar char="r"/>
            </a:pPr>
            <a:r>
              <a:rPr lang="en-US" altLang="x-none" sz="1800" dirty="0">
                <a:latin typeface="Comic Sans MS" charset="0"/>
              </a:rPr>
              <a:t>1988: Internet congestion collapse; TCP congestion control</a:t>
            </a:r>
          </a:p>
          <a:p>
            <a:pPr algn="l">
              <a:spcBef>
                <a:spcPct val="20000"/>
              </a:spcBef>
              <a:buClr>
                <a:schemeClr val="accent2"/>
              </a:buClr>
              <a:buSzPct val="85000"/>
              <a:buFont typeface="ZapfDingbats" charset="0"/>
              <a:buChar char="r"/>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a:ea typeface="ＭＳ Ｐゴシック" charset="-128"/>
              </a:rPr>
              <a:t>Growth of the Internet</a:t>
            </a:r>
            <a:endParaRPr lang="en-US" altLang="x-none" sz="3600">
              <a:solidFill>
                <a:srgbClr val="FF0000"/>
              </a:solidFill>
              <a:ea typeface="ＭＳ Ｐゴシック"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27</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000" dirty="0">
                <a:latin typeface="Comic Sans MS" charset="0"/>
              </a:rPr>
              <a:t>1990: ARPANET ceases to exist</a:t>
            </a:r>
          </a:p>
          <a:p>
            <a:pPr algn="l">
              <a:spcBef>
                <a:spcPct val="20000"/>
              </a:spcBef>
              <a:buClr>
                <a:schemeClr val="accent2"/>
              </a:buClr>
              <a:buSzPct val="85000"/>
              <a:buFont typeface="ZapfDingbats" charset="0"/>
              <a:buChar char="r"/>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ZapfDingbats" charset="0"/>
              <a:buChar char="r"/>
            </a:pPr>
            <a:r>
              <a:rPr lang="en-US" altLang="x-none" sz="2000" dirty="0">
                <a:latin typeface="Comic Sans MS" charset="0"/>
              </a:rPr>
              <a:t>1992: 1 million hosts (RFC 1300: Remembrances of Things Past)</a:t>
            </a:r>
          </a:p>
          <a:p>
            <a:pPr algn="l">
              <a:spcBef>
                <a:spcPct val="20000"/>
              </a:spcBef>
              <a:buClr>
                <a:schemeClr val="accent2"/>
              </a:buClr>
              <a:buSzPct val="85000"/>
              <a:buFont typeface="ZapfDingbats" charset="0"/>
              <a:buChar char="r"/>
            </a:pPr>
            <a:r>
              <a:rPr lang="en-US" altLang="x-none" sz="2000" dirty="0">
                <a:latin typeface="Comic Sans MS" charset="0"/>
              </a:rPr>
              <a:t>1998: Google was founded</a:t>
            </a:r>
          </a:p>
          <a:p>
            <a:pPr algn="l">
              <a:spcBef>
                <a:spcPct val="20000"/>
              </a:spcBef>
              <a:buClr>
                <a:schemeClr val="accent2"/>
              </a:buClr>
              <a:buSzPct val="85000"/>
              <a:buFont typeface="ZapfDingbats" charset="0"/>
              <a:buChar char="r"/>
            </a:pPr>
            <a:r>
              <a:rPr lang="en-US" altLang="x-none" sz="2000" dirty="0">
                <a:latin typeface="Comic Sans MS" charset="0"/>
              </a:rPr>
              <a:t>2004: Facebook was founded</a:t>
            </a:r>
          </a:p>
          <a:p>
            <a:pPr algn="l">
              <a:spcBef>
                <a:spcPct val="20000"/>
              </a:spcBef>
              <a:buClr>
                <a:schemeClr val="accent2"/>
              </a:buClr>
              <a:buSzPct val="85000"/>
              <a:buFont typeface="ZapfDingbats" charset="0"/>
              <a:buChar char="r"/>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/classes/cs433/cs433-2017-fall/readings/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a:ea typeface="ＭＳ Ｐゴシック" charset="-128"/>
              </a:rPr>
              <a:t>Internet 2.0: Web, Commercialization, Social Networking of the Internet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28</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a:ea typeface="ＭＳ Ｐゴシック" charset="-128"/>
              </a:rPr>
              <a:t>Growth of the Internet </a:t>
            </a:r>
            <a:br>
              <a:rPr lang="en-US" altLang="x-none" sz="2800">
                <a:ea typeface="ＭＳ Ｐゴシック" charset="-128"/>
              </a:rPr>
            </a:br>
            <a:r>
              <a:rPr lang="en-US" altLang="x-none" sz="280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a:stretch>
            <a:fillRect/>
          </a:stretch>
        </p:blipFill>
        <p:spPr>
          <a:xfrm>
            <a:off x="4425048" y="1454150"/>
            <a:ext cx="4372729" cy="3028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29</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lvl="1" algn="l">
              <a:spcBef>
                <a:spcPct val="20000"/>
              </a:spcBef>
              <a:buClr>
                <a:schemeClr val="accent2"/>
              </a:buClr>
              <a:buSzPct val="75000"/>
              <a:buFont typeface="ZapfDingbats" charset="0"/>
              <a:buChar char="m"/>
            </a:pPr>
            <a:r>
              <a:rPr lang="en-US" altLang="x-none" sz="2400">
                <a:latin typeface="Comic Sans MS" charset="0"/>
              </a:rPr>
              <a:t>Office</a:t>
            </a:r>
          </a:p>
          <a:p>
            <a:pPr lvl="1" algn="l">
              <a:spcBef>
                <a:spcPct val="20000"/>
              </a:spcBef>
              <a:buClr>
                <a:schemeClr val="accent2"/>
              </a:buClr>
              <a:buSzPct val="75000"/>
              <a:buFont typeface="ZapfDingbats" charset="0"/>
              <a:buChar char="m"/>
            </a:pPr>
            <a:r>
              <a:rPr lang="en-US" altLang="x-none" sz="2400">
                <a:latin typeface="Comic Sans MS" charset="0"/>
              </a:rPr>
              <a:t>Shopping</a:t>
            </a:r>
          </a:p>
          <a:p>
            <a:pPr lvl="1" algn="l">
              <a:spcBef>
                <a:spcPct val="20000"/>
              </a:spcBef>
              <a:buClr>
                <a:schemeClr val="accent2"/>
              </a:buClr>
              <a:buSzPct val="75000"/>
              <a:buFont typeface="ZapfDingbats" charset="0"/>
              <a:buChar char="m"/>
            </a:pPr>
            <a:r>
              <a:rPr lang="en-US" altLang="x-none" sz="2400">
                <a:latin typeface="Comic Sans MS" charset="0"/>
              </a:rPr>
              <a:t>Education</a:t>
            </a:r>
          </a:p>
          <a:p>
            <a:pPr lvl="1" algn="l">
              <a:spcBef>
                <a:spcPct val="20000"/>
              </a:spcBef>
              <a:buClr>
                <a:schemeClr val="accent2"/>
              </a:buClr>
              <a:buSzPct val="75000"/>
              <a:buFont typeface="ZapfDingbats" charset="0"/>
              <a:buChar char="m"/>
            </a:pPr>
            <a:r>
              <a:rPr lang="en-US" altLang="x-none" sz="2400">
                <a:latin typeface="Comic Sans MS" charset="0"/>
              </a:rPr>
              <a:t>Entertainment</a:t>
            </a:r>
          </a:p>
          <a:p>
            <a:pPr lvl="1" algn="l">
              <a:spcBef>
                <a:spcPct val="20000"/>
              </a:spcBef>
              <a:buClr>
                <a:schemeClr val="accent2"/>
              </a:buClr>
              <a:buSzPct val="75000"/>
              <a:buFont typeface="ZapfDingbats" charset="0"/>
              <a:buChar char="m"/>
            </a:pPr>
            <a:r>
              <a:rPr lang="en-US" altLang="x-none" sz="240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p>
          <a:p>
            <a:pPr lvl="3"/>
            <a:r>
              <a:rPr lang="en-US" altLang="x-none" dirty="0">
                <a:latin typeface="Times New Roman" charset="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assistants </a:t>
            </a:r>
          </a:p>
          <a:p>
            <a:pPr lvl="1">
              <a:buFont typeface="Courier New" panose="02070309020205020404" pitchFamily="49" charset="0"/>
              <a:buChar char="o"/>
            </a:pPr>
            <a:r>
              <a:rPr lang="en-US" altLang="zh-CN" dirty="0">
                <a:ea typeface="ＭＳ Ｐゴシック" charset="-128"/>
              </a:rPr>
              <a:t>TBA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30</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a:latin typeface="Comic Sans MS" charset="0"/>
              </a:rPr>
              <a:t>past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31</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1398"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1399"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a:ea typeface="ＭＳ Ｐゴシック" charset="-128"/>
              </a:rPr>
              <a:t>Residential </a:t>
            </a:r>
            <a:r>
              <a:rPr lang="en-US" altLang="zh-CN" sz="2000">
                <a:ea typeface="ＭＳ Ｐゴシック" charset="-128"/>
              </a:rPr>
              <a:t>a</a:t>
            </a:r>
            <a:r>
              <a:rPr lang="en-US" altLang="x-none" sz="2000">
                <a:ea typeface="ＭＳ Ｐゴシック" charset="-128"/>
              </a:rPr>
              <a:t>ccess</a:t>
            </a:r>
          </a:p>
          <a:p>
            <a:pPr lvl="1">
              <a:lnSpc>
                <a:spcPct val="90000"/>
              </a:lnSpc>
            </a:pPr>
            <a:r>
              <a:rPr lang="en-US" altLang="x-none" sz="1600">
                <a:ea typeface="ＭＳ Ｐゴシック" charset="-128"/>
              </a:rPr>
              <a:t>Cable, Fiber, DSL, </a:t>
            </a:r>
            <a:r>
              <a:rPr lang="en-US" altLang="zh-CN" sz="1600">
                <a:ea typeface="ＭＳ Ｐゴシック" charset="-128"/>
              </a:rPr>
              <a:t>Wireless</a:t>
            </a:r>
            <a:endParaRPr lang="en-US" altLang="x-none" sz="160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a:latin typeface="Comic Sans MS" charset="0"/>
              </a:rPr>
              <a:t>Campus access, e.g.,</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Ethernet</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Char char="r"/>
            </a:pPr>
            <a:r>
              <a:rPr lang="en-US" altLang="zh-CN" sz="2400">
                <a:latin typeface="Comic Sans MS" charset="0"/>
              </a:rPr>
              <a:t>The Internet is a </a:t>
            </a:r>
            <a:br>
              <a:rPr lang="en-US" altLang="zh-CN" sz="2400">
                <a:latin typeface="Comic Sans MS" charset="0"/>
              </a:rPr>
            </a:br>
            <a:r>
              <a:rPr lang="en-US" altLang="zh-CN" sz="2400">
                <a:latin typeface="Comic Sans MS" charset="0"/>
              </a:rPr>
              <a:t>network of networks</a:t>
            </a:r>
          </a:p>
          <a:p>
            <a:pPr algn="l">
              <a:lnSpc>
                <a:spcPct val="80000"/>
              </a:lnSpc>
              <a:spcBef>
                <a:spcPct val="20000"/>
              </a:spcBef>
              <a:buClr>
                <a:schemeClr val="accent2"/>
              </a:buClr>
              <a:buSzPct val="85000"/>
              <a:buFont typeface="ZapfDingbats" charset="0"/>
              <a:buChar char="r"/>
            </a:pPr>
            <a:r>
              <a:rPr lang="en-US" altLang="zh-CN" sz="2400">
                <a:latin typeface="Comic Sans MS" charset="0"/>
              </a:rPr>
              <a:t>Each individually administrated network is called an Autonomous System (AS)</a:t>
            </a:r>
          </a:p>
        </p:txBody>
      </p:sp>
      <p:pic>
        <p:nvPicPr>
          <p:cNvPr id="80955"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32</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r>
              <a:rPr lang="en-US" altLang="x-none" sz="2400">
                <a:ea typeface="ＭＳ Ｐゴシック" charset="-128"/>
              </a:rPr>
              <a:t>Deployed by Verizon, AT&amp;T, Google</a:t>
            </a:r>
          </a:p>
          <a:p>
            <a:r>
              <a:rPr lang="en-US" altLang="x-none" sz="240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33</a:t>
            </a:fld>
            <a:endParaRPr lang="en-US" altLang="x-none" sz="1200">
              <a:latin typeface="Tahoma" charset="0"/>
            </a:endParaRPr>
          </a:p>
        </p:txBody>
      </p:sp>
      <p:pic>
        <p:nvPicPr>
          <p:cNvPr id="849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34</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35</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36</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2113" y="14288"/>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37</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38</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r>
              <a:rPr lang="en-US" altLang="x-none">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39</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4</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40</a:t>
            </a:fld>
            <a:endParaRPr lang="en-US" altLang="x-none"/>
          </a:p>
        </p:txBody>
      </p:sp>
      <p:pic>
        <p:nvPicPr>
          <p:cNvPr id="7" name="Picture 6"/>
          <p:cNvPicPr>
            <a:picLocks noChangeAspect="1"/>
          </p:cNvPicPr>
          <p:nvPr/>
        </p:nvPicPr>
        <p:blipFill>
          <a:blip r:embed="rId2"/>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1526606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41</a:t>
            </a:fld>
            <a:endParaRPr lang="en-US" altLang="x-none"/>
          </a:p>
        </p:txBody>
      </p:sp>
      <p:pic>
        <p:nvPicPr>
          <p:cNvPr id="5" name="Picture 4"/>
          <p:cNvPicPr>
            <a:picLocks noChangeAspect="1"/>
          </p:cNvPicPr>
          <p:nvPr/>
        </p:nvPicPr>
        <p:blipFill>
          <a:blip r:embed="rId2"/>
          <a:stretch>
            <a:fillRect/>
          </a:stretch>
        </p:blipFill>
        <p:spPr>
          <a:xfrm>
            <a:off x="878681" y="1530350"/>
            <a:ext cx="7092950" cy="4917877"/>
          </a:xfrm>
          <a:prstGeom prst="rect">
            <a:avLst/>
          </a:prstGeom>
        </p:spPr>
      </p:pic>
      <p:sp>
        <p:nvSpPr>
          <p:cNvPr id="6" name="Rectangle 5"/>
          <p:cNvSpPr/>
          <p:nvPr/>
        </p:nvSpPr>
        <p:spPr>
          <a:xfrm>
            <a:off x="478242" y="6551741"/>
            <a:ext cx="3946914" cy="215444"/>
          </a:xfrm>
          <a:prstGeom prst="rect">
            <a:avLst/>
          </a:prstGeom>
        </p:spPr>
        <p:txBody>
          <a:bodyPr wrap="none">
            <a:spAutoFit/>
          </a:bodyPr>
          <a:lstStyle/>
          <a:p>
            <a:r>
              <a:rPr lang="en-US" sz="800" dirty="0"/>
              <a:t>https://</a:t>
            </a:r>
            <a:r>
              <a:rPr lang="en-US" sz="800" dirty="0" err="1"/>
              <a:t>www.theguardian.com</a:t>
            </a:r>
            <a:r>
              <a:rPr lang="en-US" sz="800" dirty="0"/>
              <a:t>/technology/2016/</a:t>
            </a:r>
            <a:r>
              <a:rPr lang="en-US" sz="800" dirty="0" err="1"/>
              <a:t>nov</a:t>
            </a:r>
            <a:r>
              <a:rPr lang="en-US" sz="800" dirty="0"/>
              <a:t>/17/</a:t>
            </a:r>
            <a:r>
              <a:rPr lang="en-US" sz="800" dirty="0" err="1"/>
              <a:t>elon</a:t>
            </a:r>
            <a:r>
              <a:rPr lang="en-US" sz="800" dirty="0"/>
              <a:t>-musk-satellites-internet-</a:t>
            </a:r>
            <a:r>
              <a:rPr lang="en-US" sz="800" dirty="0" err="1"/>
              <a:t>spacex</a:t>
            </a:r>
            <a:endParaRPr lang="en-US" sz="800" dirty="0"/>
          </a:p>
        </p:txBody>
      </p:sp>
    </p:spTree>
    <p:extLst>
      <p:ext uri="{BB962C8B-B14F-4D97-AF65-F5344CB8AC3E}">
        <p14:creationId xmlns:p14="http://schemas.microsoft.com/office/powerpoint/2010/main" val="198325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42</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43</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44</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45</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1900316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46</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sz="2400" kern="0">
                <a:solidFill>
                  <a:srgbClr val="000000"/>
                </a:solidFill>
                <a:latin typeface="Comic Sans MS" charset="0"/>
                <a:ea typeface="ＭＳ Ｐゴシック" charset="0"/>
                <a:cs typeface="ＭＳ Ｐゴシック" charset="0"/>
              </a:rPr>
              <a:t>433/533 Labor day problem: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r>
              <a:rPr lang="en-US" altLang="x-none" sz="1800">
                <a:ea typeface="ＭＳ Ｐゴシック" charset="-128"/>
              </a:rPr>
              <a:t>K-ary fat tree: three-layer topology (edge, aggregation and core)</a:t>
            </a:r>
          </a:p>
          <a:p>
            <a:pPr lvl="1"/>
            <a:r>
              <a:rPr lang="en-US" altLang="x-none" sz="1600">
                <a:ea typeface="ＭＳ Ｐゴシック" charset="-128"/>
              </a:rPr>
              <a:t>k pods w/ each pod consists of (k/2)</a:t>
            </a:r>
            <a:r>
              <a:rPr lang="en-US" altLang="x-none" sz="1600" baseline="30000">
                <a:ea typeface="ＭＳ Ｐゴシック" charset="-128"/>
              </a:rPr>
              <a:t>2</a:t>
            </a:r>
            <a:r>
              <a:rPr lang="en-US" altLang="x-none" sz="1600">
                <a:ea typeface="ＭＳ Ｐゴシック" charset="-128"/>
              </a:rPr>
              <a:t> servers &amp; 2 layers of k/2 k-port switches</a:t>
            </a:r>
          </a:p>
          <a:p>
            <a:pPr lvl="2"/>
            <a:r>
              <a:rPr lang="en-US" altLang="x-none" sz="1200">
                <a:ea typeface="ＭＳ Ｐゴシック" charset="-128"/>
              </a:rPr>
              <a:t>each edge switch connects to k/2 servers &amp; k/2 aggr. switches</a:t>
            </a:r>
          </a:p>
          <a:p>
            <a:pPr lvl="2"/>
            <a:r>
              <a:rPr lang="en-US" altLang="x-none" sz="1200">
                <a:ea typeface="ＭＳ Ｐゴシック" charset="-128"/>
              </a:rPr>
              <a:t>each aggr. switch connects to k/2 edge &amp; k/2 core switches</a:t>
            </a:r>
          </a:p>
          <a:p>
            <a:pPr lvl="1"/>
            <a:r>
              <a:rPr lang="en-US" altLang="x-none" sz="1600">
                <a:ea typeface="ＭＳ Ｐゴシック" charset="-128"/>
              </a:rPr>
              <a:t>(k/2)</a:t>
            </a:r>
            <a:r>
              <a:rPr lang="en-US" altLang="x-none" sz="1600" baseline="30000">
                <a:ea typeface="ＭＳ Ｐゴシック" charset="-128"/>
              </a:rPr>
              <a:t>2</a:t>
            </a:r>
            <a:r>
              <a:rPr lang="en-US" altLang="x-none" sz="160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47</a:t>
            </a:fld>
            <a:endParaRPr lang="en-US" altLang="x-none" sz="1200">
              <a:latin typeface="Tahoma" charset="0"/>
            </a:endParaRPr>
          </a:p>
        </p:txBody>
      </p:sp>
      <p:pic>
        <p:nvPicPr>
          <p:cNvPr id="10752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48</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49</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12118"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12119"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a:ea typeface="ＭＳ Ｐゴシック" charset="-128"/>
              </a:rPr>
              <a:t>Residential </a:t>
            </a:r>
            <a:r>
              <a:rPr lang="en-US" altLang="zh-CN" sz="2000">
                <a:ea typeface="ＭＳ Ｐゴシック" charset="-128"/>
              </a:rPr>
              <a:t>a</a:t>
            </a:r>
            <a:r>
              <a:rPr lang="en-US" altLang="x-none" sz="2000">
                <a:ea typeface="ＭＳ Ｐゴシック" charset="-128"/>
              </a:rPr>
              <a:t>ccess, e.g.,</a:t>
            </a:r>
          </a:p>
          <a:p>
            <a:pPr lvl="1">
              <a:lnSpc>
                <a:spcPct val="90000"/>
              </a:lnSpc>
            </a:pPr>
            <a:r>
              <a:rPr lang="en-US" altLang="x-none" sz="1600">
                <a:ea typeface="ＭＳ Ｐゴシック" charset="-128"/>
              </a:rPr>
              <a:t>Cable, Fiber, DSL, </a:t>
            </a:r>
            <a:r>
              <a:rPr lang="en-US" altLang="zh-CN" sz="1600">
                <a:ea typeface="ＭＳ Ｐゴシック" charset="-128"/>
              </a:rPr>
              <a:t>Wireless</a:t>
            </a:r>
            <a:endParaRPr lang="en-US" altLang="x-none" sz="160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a:latin typeface="Comic Sans MS" charset="0"/>
              </a:rPr>
              <a:t>Campus access, e.g.,</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Char char="r"/>
            </a:pPr>
            <a:r>
              <a:rPr lang="en-US" altLang="zh-CN" sz="2400">
                <a:latin typeface="Comic Sans MS" charset="0"/>
              </a:rPr>
              <a:t>The Internet is a </a:t>
            </a:r>
            <a:br>
              <a:rPr lang="en-US" altLang="zh-CN" sz="2400">
                <a:latin typeface="Comic Sans MS" charset="0"/>
              </a:rPr>
            </a:br>
            <a:r>
              <a:rPr lang="en-US" altLang="zh-CN" sz="2400">
                <a:latin typeface="Comic Sans MS" charset="0"/>
              </a:rPr>
              <a:t>network of networks</a:t>
            </a:r>
          </a:p>
          <a:p>
            <a:pPr algn="l">
              <a:lnSpc>
                <a:spcPct val="80000"/>
              </a:lnSpc>
              <a:spcBef>
                <a:spcPct val="20000"/>
              </a:spcBef>
              <a:buClr>
                <a:schemeClr val="accent2"/>
              </a:buClr>
              <a:buSzPct val="85000"/>
              <a:buFont typeface="ZapfDingbats" charset="0"/>
              <a:buChar char="r"/>
            </a:pPr>
            <a:r>
              <a:rPr lang="en-US" altLang="zh-CN" sz="2400">
                <a:latin typeface="Comic Sans MS" charset="0"/>
              </a:rPr>
              <a:t>Each individually administrated network is called an Autonomous System (AS)</a:t>
            </a:r>
          </a:p>
        </p:txBody>
      </p:sp>
      <p:pic>
        <p:nvPicPr>
          <p:cNvPr id="111675"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5</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50</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cicada:~% 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51</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52</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53</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a:ea typeface="ＭＳ Ｐゴシック" charset="-128"/>
            </a:endParaRPr>
          </a:p>
          <a:p>
            <a:pPr>
              <a:lnSpc>
                <a:spcPct val="80000"/>
              </a:lnSpc>
              <a:buFont typeface="ZapfDingbats" charset="0"/>
              <a:buNone/>
            </a:pPr>
            <a:r>
              <a:rPr lang="en-US" altLang="x-none" sz="3200">
                <a:ea typeface="ＭＳ Ｐゴシック" charset="-128"/>
              </a:rPr>
              <a:t>Try traceroute from Yale to </a:t>
            </a:r>
          </a:p>
          <a:p>
            <a:pPr>
              <a:lnSpc>
                <a:spcPct val="80000"/>
              </a:lnSpc>
            </a:pPr>
            <a:r>
              <a:rPr lang="en-US" altLang="x-none" sz="3200">
                <a:ea typeface="ＭＳ Ｐゴシック" charset="-128"/>
              </a:rPr>
              <a:t> www.microsoft.com</a:t>
            </a:r>
          </a:p>
          <a:p>
            <a:pPr>
              <a:lnSpc>
                <a:spcPct val="80000"/>
              </a:lnSpc>
            </a:pPr>
            <a:r>
              <a:rPr lang="en-US" altLang="x-none" sz="3200">
                <a:ea typeface="ＭＳ Ｐゴシック" charset="-128"/>
              </a:rPr>
              <a:t> www.facebook.com</a:t>
            </a:r>
          </a:p>
          <a:p>
            <a:pPr>
              <a:lnSpc>
                <a:spcPct val="80000"/>
              </a:lnSpc>
            </a:pPr>
            <a:r>
              <a:rPr lang="en-US" altLang="x-none" sz="3200">
                <a:ea typeface="ＭＳ Ｐゴシック" charset="-128"/>
              </a:rPr>
              <a:t> www.amazon.com</a:t>
            </a:r>
          </a:p>
          <a:p>
            <a:pPr>
              <a:lnSpc>
                <a:spcPct val="80000"/>
              </a:lnSpc>
            </a:pPr>
            <a:r>
              <a:rPr lang="en-US" altLang="x-none" sz="3200">
                <a:ea typeface="ＭＳ Ｐゴシック" charset="-128"/>
              </a:rPr>
              <a:t> www.google.com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54</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55</a:t>
            </a:fld>
            <a:endParaRPr lang="en-US" altLang="x-none"/>
          </a:p>
        </p:txBody>
      </p:sp>
      <p:sp>
        <p:nvSpPr>
          <p:cNvPr id="4" name="Rectangle 3"/>
          <p:cNvSpPr/>
          <p:nvPr/>
        </p:nvSpPr>
        <p:spPr>
          <a:xfrm>
            <a:off x="220479" y="4425950"/>
            <a:ext cx="8409353" cy="369332"/>
          </a:xfrm>
          <a:prstGeom prst="rect">
            <a:avLst/>
          </a:prstGeom>
        </p:spPr>
        <p:txBody>
          <a:bodyPr wrap="none">
            <a:spAutoFit/>
          </a:bodyPr>
          <a:lstStyle/>
          <a:p>
            <a:r>
              <a:rPr lang="en-US" sz="1800" dirty="0"/>
              <a:t>http://www.level3.com/-/media/files/maps/en-network-services-level-3-network-map.pdf</a:t>
            </a:r>
          </a:p>
        </p:txBody>
      </p:sp>
    </p:spTree>
    <p:extLst>
      <p:ext uri="{BB962C8B-B14F-4D97-AF65-F5344CB8AC3E}">
        <p14:creationId xmlns:p14="http://schemas.microsoft.com/office/powerpoint/2010/main" val="58621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56</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r>
              <a:rPr lang="en-US" altLang="zh-CN" sz="2000">
                <a:ea typeface="ＭＳ Ｐゴシック" charset="-128"/>
              </a:rPr>
              <a:t>R</a:t>
            </a:r>
            <a:r>
              <a:rPr lang="en-US" altLang="x-none" sz="2000">
                <a:ea typeface="ＭＳ Ｐゴシック" charset="-128"/>
              </a:rPr>
              <a:t>oughly hierarchical</a:t>
            </a:r>
            <a:endParaRPr lang="en-US" altLang="zh-CN" sz="2000">
              <a:ea typeface="ＭＳ Ｐゴシック" charset="-128"/>
            </a:endParaRPr>
          </a:p>
          <a:p>
            <a:pPr lvl="1"/>
            <a:r>
              <a:rPr lang="en-US" altLang="zh-CN" sz="1600">
                <a:ea typeface="ＭＳ Ｐゴシック" charset="-128"/>
              </a:rPr>
              <a:t>Divided into tiers</a:t>
            </a:r>
          </a:p>
          <a:p>
            <a:pPr lvl="1"/>
            <a:r>
              <a:rPr lang="en-US" altLang="zh-CN" sz="1600">
                <a:ea typeface="ＭＳ Ｐゴシック" charset="-128"/>
              </a:rPr>
              <a:t>Tier-1 ISPs are also called backbone providers, e.g., AT&amp;T, Verizon, Sprint, Level 3, Qwest</a:t>
            </a:r>
          </a:p>
          <a:p>
            <a:pPr lvl="1"/>
            <a:endParaRPr lang="en-US" altLang="zh-CN" sz="1600">
              <a:ea typeface="ＭＳ Ｐゴシック" charset="-128"/>
            </a:endParaRPr>
          </a:p>
          <a:p>
            <a:r>
              <a:rPr lang="en-US" altLang="zh-CN" sz="2000">
                <a:ea typeface="ＭＳ Ｐゴシック" charset="-128"/>
              </a:rPr>
              <a:t>An ISP runs (private) </a:t>
            </a:r>
            <a:r>
              <a:rPr lang="en-US" altLang="zh-CN" sz="2000">
                <a:solidFill>
                  <a:schemeClr val="accent2"/>
                </a:solidFill>
                <a:ea typeface="ＭＳ Ｐゴシック" charset="-128"/>
              </a:rPr>
              <a:t>Points of Presence (PoP)</a:t>
            </a:r>
            <a:r>
              <a:rPr lang="en-US" altLang="zh-CN" sz="2000">
                <a:ea typeface="ＭＳ Ｐゴシック" charset="-128"/>
              </a:rPr>
              <a:t> where its customers and other ISPs connect to it</a:t>
            </a:r>
          </a:p>
          <a:p>
            <a:endParaRPr lang="en-US" altLang="zh-CN" sz="1600">
              <a:ea typeface="ＭＳ Ｐゴシック" charset="-128"/>
            </a:endParaRPr>
          </a:p>
          <a:p>
            <a:r>
              <a:rPr lang="en-US" altLang="zh-CN" sz="2000">
                <a:ea typeface="ＭＳ Ｐゴシック" charset="-128"/>
              </a:rPr>
              <a:t>ISPs also connect at (public) </a:t>
            </a:r>
            <a:r>
              <a:rPr lang="en-US" altLang="zh-CN" sz="2000">
                <a:solidFill>
                  <a:schemeClr val="accent2"/>
                </a:solidFill>
                <a:ea typeface="ＭＳ Ｐゴシック" charset="-128"/>
              </a:rPr>
              <a:t>Internet Exchange Point (IXP)</a:t>
            </a:r>
            <a:endParaRPr lang="en-US" altLang="zh-CN" sz="2000">
              <a:ea typeface="ＭＳ Ｐゴシック" charset="-128"/>
            </a:endParaRPr>
          </a:p>
          <a:p>
            <a:pPr lvl="1"/>
            <a:r>
              <a:rPr lang="en-US" altLang="zh-CN" sz="160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26041" name="Photo Editor Photo" r:id="rId4" imgW="10619048" imgH="9554909" progId="MSPhotoEd.3">
                  <p:embed/>
                </p:oleObj>
              </mc:Choice>
              <mc:Fallback>
                <p:oleObj name="Photo Editor Photo" r:id="rId4" imgW="10619048" imgH="9554909"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57</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a:latin typeface="Comic Sans MS" charset="0"/>
              </a:rPr>
              <a:t>past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Present</a:t>
            </a:r>
          </a:p>
          <a:p>
            <a:pPr lvl="2" algn="l">
              <a:spcBef>
                <a:spcPct val="20000"/>
              </a:spcBef>
              <a:buSzPct val="75000"/>
              <a:buFont typeface="Wingdings" charset="2"/>
              <a:buChar char="§"/>
            </a:pPr>
            <a:r>
              <a:rPr lang="en-US" altLang="x-none" sz="2400" i="1">
                <a:latin typeface="Comic Sans MS" charset="0"/>
              </a:rPr>
              <a:t>topology</a:t>
            </a:r>
          </a:p>
          <a:p>
            <a:pPr lvl="2" algn="l">
              <a:spcBef>
                <a:spcPct val="20000"/>
              </a:spcBef>
              <a:buClr>
                <a:schemeClr val="accent1"/>
              </a:buClr>
              <a:buSzPct val="75000"/>
              <a:buFont typeface="Wingdings" charset="2"/>
              <a:buChar char="Ø"/>
            </a:pPr>
            <a:r>
              <a:rPr lang="en-US" altLang="x-none" sz="2400" i="1">
                <a:solidFill>
                  <a:schemeClr val="accent1"/>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58</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59</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6</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60</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r>
              <a:rPr lang="en-US" altLang="x-none">
                <a:ea typeface="ＭＳ Ｐゴシック" charset="-128"/>
              </a:rPr>
              <a:t>Administrative trivia</a:t>
            </a:r>
            <a:r>
              <a:rPr lang="en-US" altLang="en-US">
                <a:ea typeface="ＭＳ Ｐゴシック" charset="-128"/>
              </a:rPr>
              <a:t>’</a:t>
            </a:r>
            <a:r>
              <a:rPr lang="en-US" altLang="x-none">
                <a:ea typeface="ＭＳ Ｐゴシック" charset="-128"/>
              </a:rPr>
              <a:t>s</a:t>
            </a:r>
          </a:p>
          <a:p>
            <a:r>
              <a:rPr lang="en-US" altLang="x-none">
                <a:ea typeface="ＭＳ Ｐゴシック" charset="-128"/>
              </a:rPr>
              <a:t>What is a network protocol?</a:t>
            </a:r>
          </a:p>
          <a:p>
            <a:r>
              <a:rPr lang="en-US" altLang="x-none">
                <a:ea typeface="ＭＳ Ｐゴシック" charset="-128"/>
              </a:rPr>
              <a:t>A brief introduction to the Internet: past and present</a:t>
            </a:r>
          </a:p>
          <a:p>
            <a:pPr>
              <a:buFont typeface="Wingdings" charset="2"/>
              <a:buChar char="Ø"/>
            </a:pPr>
            <a:r>
              <a:rPr lang="en-US" altLang="x-none" i="1">
                <a:solidFill>
                  <a:schemeClr val="accent1"/>
                </a:solidFill>
                <a:ea typeface="ＭＳ Ｐゴシック" charset="-128"/>
              </a:rPr>
              <a:t>Challenges of Internet networks and apps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61</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U.S.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62</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311150" y="6559550"/>
            <a:ext cx="2422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www.quantcast.com</a:t>
            </a:r>
            <a:r>
              <a:rPr lang="en-US" altLang="x-none" sz="1200" dirty="0"/>
              <a:t>/top-sites</a:t>
            </a:r>
          </a:p>
        </p:txBody>
      </p:sp>
      <p:pic>
        <p:nvPicPr>
          <p:cNvPr id="2" name="Picture 1"/>
          <p:cNvPicPr>
            <a:picLocks noChangeAspect="1"/>
          </p:cNvPicPr>
          <p:nvPr/>
        </p:nvPicPr>
        <p:blipFill>
          <a:blip r:embed="rId3"/>
          <a:stretch>
            <a:fillRect/>
          </a:stretch>
        </p:blipFill>
        <p:spPr>
          <a:xfrm>
            <a:off x="3171983" y="1625967"/>
            <a:ext cx="3845744" cy="4959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63</a:t>
            </a:fld>
            <a:endParaRPr lang="en-US" altLang="x-none" sz="1200">
              <a:latin typeface="Tahoma" charset="0"/>
            </a:endParaRPr>
          </a:p>
        </p:txBody>
      </p:sp>
      <p:sp>
        <p:nvSpPr>
          <p:cNvPr id="140291" name="Content Placeholder 2"/>
          <p:cNvSpPr>
            <a:spLocks noGrp="1"/>
          </p:cNvSpPr>
          <p:nvPr>
            <p:ph idx="1"/>
          </p:nvPr>
        </p:nvSpPr>
        <p:spPr/>
        <p:txBody>
          <a:bodyPr/>
          <a:lstStyle/>
          <a:p>
            <a:r>
              <a:rPr lang="en-US" altLang="x-none">
                <a:solidFill>
                  <a:srgbClr val="000090"/>
                </a:solidFill>
                <a:ea typeface="ＭＳ Ｐゴシック" charset="-128"/>
              </a:rPr>
              <a:t>Complexity</a:t>
            </a:r>
            <a:r>
              <a:rPr lang="en-US" altLang="x-none">
                <a:ea typeface="ＭＳ Ｐゴシック" charset="-128"/>
              </a:rPr>
              <a:t> in highly organized systems arises primarily from design strategies intended to create </a:t>
            </a:r>
            <a:r>
              <a:rPr lang="en-US" altLang="x-none">
                <a:solidFill>
                  <a:srgbClr val="000090"/>
                </a:solidFill>
                <a:ea typeface="ＭＳ Ｐゴシック" charset="-128"/>
              </a:rPr>
              <a:t>robustness to uncertainty</a:t>
            </a:r>
            <a:r>
              <a:rPr lang="en-US" altLang="x-none">
                <a:ea typeface="ＭＳ Ｐゴシック" charset="-128"/>
              </a:rPr>
              <a:t> in their environments and component parts.</a:t>
            </a:r>
          </a:p>
          <a:p>
            <a:pPr lvl="1"/>
            <a:r>
              <a:rPr lang="en-US" altLang="x-none" sz="2000">
                <a:solidFill>
                  <a:srgbClr val="000090"/>
                </a:solidFill>
                <a:ea typeface="ＭＳ Ｐゴシック" charset="-128"/>
              </a:rPr>
              <a:t>Scalability</a:t>
            </a:r>
            <a:r>
              <a:rPr lang="en-US" altLang="x-none" sz="2000">
                <a:ea typeface="ＭＳ Ｐゴシック" charset="-128"/>
              </a:rPr>
              <a:t> is robustness to changes to the size and complexity of a system as a whole.</a:t>
            </a:r>
          </a:p>
          <a:p>
            <a:pPr lvl="1"/>
            <a:r>
              <a:rPr lang="en-US" altLang="x-none" sz="2000">
                <a:solidFill>
                  <a:srgbClr val="000090"/>
                </a:solidFill>
                <a:ea typeface="ＭＳ Ｐゴシック" charset="-128"/>
              </a:rPr>
              <a:t>Evolvability</a:t>
            </a:r>
            <a:r>
              <a:rPr lang="en-US" altLang="x-none" sz="2000">
                <a:ea typeface="ＭＳ Ｐゴシック" charset="-128"/>
              </a:rPr>
              <a:t> is robustness of lineages to large changes on various (usually long) time scales.</a:t>
            </a:r>
          </a:p>
          <a:p>
            <a:pPr lvl="1"/>
            <a:r>
              <a:rPr lang="en-US" altLang="x-none" sz="2000">
                <a:solidFill>
                  <a:srgbClr val="000090"/>
                </a:solidFill>
                <a:ea typeface="ＭＳ Ｐゴシック" charset="-128"/>
              </a:rPr>
              <a:t>Reliability</a:t>
            </a:r>
            <a:r>
              <a:rPr lang="en-US" altLang="x-none" sz="2000">
                <a:ea typeface="ＭＳ Ｐゴシック" charset="-128"/>
              </a:rPr>
              <a:t> is robustness to component failures.</a:t>
            </a:r>
          </a:p>
          <a:p>
            <a:pPr lvl="1"/>
            <a:r>
              <a:rPr lang="en-US" altLang="x-none" sz="2000">
                <a:solidFill>
                  <a:srgbClr val="000090"/>
                </a:solidFill>
                <a:ea typeface="ＭＳ Ｐゴシック" charset="-128"/>
              </a:rPr>
              <a:t>Efficiency</a:t>
            </a:r>
            <a:r>
              <a:rPr lang="en-US" altLang="x-none" sz="2000">
                <a:ea typeface="ＭＳ Ｐゴシック" charset="-128"/>
              </a:rPr>
              <a:t> is robustness to resource scarcity.</a:t>
            </a:r>
          </a:p>
          <a:p>
            <a:pPr lvl="1"/>
            <a:r>
              <a:rPr lang="en-US" altLang="x-none" sz="2000">
                <a:solidFill>
                  <a:srgbClr val="000090"/>
                </a:solidFill>
                <a:ea typeface="ＭＳ Ｐゴシック" charset="-128"/>
              </a:rPr>
              <a:t>Modularity</a:t>
            </a:r>
            <a:r>
              <a:rPr lang="en-US" altLang="x-none" sz="200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64</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992082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65</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r>
              <a:rPr lang="en-US" altLang="zh-CN">
                <a:ea typeface="ＭＳ Ｐゴシック" charset="-128"/>
              </a:rPr>
              <a:t>Autonomous (“Selfish”) App: </a:t>
            </a:r>
            <a:r>
              <a:rPr lang="en-US" altLang="x-none">
                <a:ea typeface="ＭＳ Ｐゴシック" charset="-128"/>
              </a:rPr>
              <a:t>Assume each link has a latency function l</a:t>
            </a:r>
            <a:r>
              <a:rPr lang="en-US" altLang="x-none" baseline="-25000">
                <a:ea typeface="ＭＳ Ｐゴシック" charset="-128"/>
              </a:rPr>
              <a:t>e</a:t>
            </a:r>
            <a:r>
              <a:rPr lang="en-US" altLang="x-none">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66</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67</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68</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69</a:t>
            </a:fld>
            <a:endParaRPr lang="en-US" altLang="x-none" sz="1200">
              <a:latin typeface="Tahoma" charset="0"/>
            </a:endParaRPr>
          </a:p>
        </p:txBody>
      </p:sp>
      <p:sp>
        <p:nvSpPr>
          <p:cNvPr id="150531" name="Content Placeholder 2"/>
          <p:cNvSpPr>
            <a:spLocks noGrp="1"/>
          </p:cNvSpPr>
          <p:nvPr>
            <p:ph idx="1"/>
          </p:nvPr>
        </p:nvSpPr>
        <p:spPr/>
        <p:txBody>
          <a:bodyPr/>
          <a:lstStyle/>
          <a:p>
            <a:r>
              <a:rPr lang="en-US" altLang="ja-JP" sz="2400">
                <a:ea typeface="ＭＳ Ｐゴシック" charset="-128"/>
              </a:rPr>
              <a:t>Distributed computing is hard, e.g.,</a:t>
            </a:r>
          </a:p>
          <a:p>
            <a:pPr lvl="1"/>
            <a:r>
              <a:rPr lang="en-US" altLang="ja-JP" sz="2000">
                <a:ea typeface="ＭＳ Ｐゴシック" charset="-128"/>
              </a:rPr>
              <a:t>FLP Impossibility Theorem</a:t>
            </a:r>
          </a:p>
          <a:p>
            <a:pPr lvl="1"/>
            <a:r>
              <a:rPr lang="en-US" altLang="ja-JP" sz="2000">
                <a:ea typeface="ＭＳ Ｐゴシック" charset="-128"/>
              </a:rPr>
              <a:t>Arrow’s Impossibility Theorem</a:t>
            </a:r>
          </a:p>
          <a:p>
            <a:pPr lvl="1"/>
            <a:endParaRPr lang="en-US" altLang="ja-JP" sz="2000">
              <a:ea typeface="ＭＳ Ｐゴシック" charset="-128"/>
            </a:endParaRPr>
          </a:p>
          <a:p>
            <a:r>
              <a:rPr lang="en-US" altLang="ja-JP" sz="240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7</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a:p>
            <a:pPr defTabSz="914400">
              <a:lnSpc>
                <a:spcPct val="90000"/>
              </a:lnSpc>
              <a:buFont typeface="ZapfDingbats" charset="0"/>
              <a:buNone/>
            </a:pPr>
            <a:endParaRPr lang="en-US" altLang="x-none" sz="2400" dirty="0">
              <a:ea typeface="ＭＳ Ｐゴシック" charset="-128"/>
            </a:endParaRPr>
          </a:p>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Wingdings" pitchFamily="2" charset="2"/>
              <a:buChar char="q"/>
            </a:pPr>
            <a:r>
              <a:rPr lang="en-US" altLang="zh-CN" sz="2000" dirty="0">
                <a:ea typeface="ＭＳ Ｐゴシック" charset="-128"/>
              </a:rPr>
              <a:t>lab</a:t>
            </a:r>
            <a:r>
              <a:rPr lang="en-US" altLang="x-none" sz="2000" dirty="0">
                <a:ea typeface="ＭＳ Ｐゴシック" charset="-128"/>
              </a:rPr>
              <a:t> assignments</a:t>
            </a:r>
          </a:p>
          <a:p>
            <a:pPr marL="1143000" lvl="2" defTabSz="914400">
              <a:lnSpc>
                <a:spcPct val="90000"/>
              </a:lnSpc>
            </a:pPr>
            <a:r>
              <a:rPr lang="en-US" altLang="x-none" sz="1800" dirty="0">
                <a:ea typeface="ＭＳ Ｐゴシック" charset="-128"/>
              </a:rPr>
              <a:t>written assignments</a:t>
            </a:r>
            <a:r>
              <a:rPr lang="en-US" altLang="zh-CN" sz="1800" dirty="0">
                <a:ea typeface="ＭＳ Ｐゴシック" charset="-128"/>
              </a:rPr>
              <a:t>:</a:t>
            </a:r>
            <a:r>
              <a:rPr lang="zh-CN" altLang="en-US" sz="1800" dirty="0">
                <a:ea typeface="ＭＳ Ｐゴシック" charset="-128"/>
              </a:rPr>
              <a:t> </a:t>
            </a:r>
            <a:r>
              <a:rPr lang="en-US" altLang="zh-CN" sz="1800" dirty="0">
                <a:ea typeface="ＭＳ Ｐゴシック" charset="-128"/>
              </a:rPr>
              <a:t>2</a:t>
            </a:r>
            <a:endParaRPr lang="en-US" altLang="x-none" sz="1800" dirty="0">
              <a:ea typeface="ＭＳ Ｐゴシック" charset="-128"/>
            </a:endParaRPr>
          </a:p>
          <a:p>
            <a:pPr marL="1143000" lvl="2" defTabSz="914400">
              <a:lnSpc>
                <a:spcPct val="90000"/>
              </a:lnSpc>
            </a:pP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endParaRPr lang="en-US" altLang="x-none" sz="1800" dirty="0">
              <a:latin typeface="Comic Sans MS" charset="0"/>
              <a:ea typeface="ＭＳ Ｐゴシック" charset="-128"/>
            </a:endParaRPr>
          </a:p>
          <a:p>
            <a:pPr marL="1600200" lvl="3" defTabSz="914400">
              <a:lnSpc>
                <a:spcPct val="90000"/>
              </a:lnSpc>
            </a:pPr>
            <a:r>
              <a:rPr lang="en-US" altLang="x-none" sz="1800" dirty="0">
                <a:latin typeface="Comic Sans MS" charset="0"/>
                <a:ea typeface="ＭＳ Ｐゴシック" charset="-128"/>
              </a:rPr>
              <a:t>two exams</a:t>
            </a:r>
          </a:p>
          <a:p>
            <a:pPr marL="1600200" lvl="3" defTabSz="914400">
              <a:lnSpc>
                <a:spcPct val="90000"/>
              </a:lnSpc>
            </a:pPr>
            <a:endParaRPr lang="en-US" altLang="x-none" sz="2000" dirty="0">
              <a:ea typeface="ＭＳ Ｐゴシック"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70</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r>
              <a:rPr lang="en-US" altLang="zh-CN" sz="2400" dirty="0">
                <a:ea typeface="ＭＳ Ｐゴシック" charset="-128"/>
              </a:rPr>
              <a:t>A tentative schedule is posted at class schedule page</a:t>
            </a:r>
          </a:p>
          <a:p>
            <a:endParaRPr lang="en-US" altLang="zh-CN" sz="2400" dirty="0">
              <a:ea typeface="ＭＳ Ｐゴシック" charset="-128"/>
            </a:endParaRPr>
          </a:p>
          <a:p>
            <a:r>
              <a:rPr lang="en-US" altLang="x-none" sz="2400" dirty="0">
                <a:ea typeface="ＭＳ Ｐゴシック" charset="-128"/>
              </a:rPr>
              <a:t>Network architecture and design principles</a:t>
            </a:r>
          </a:p>
          <a:p>
            <a:pPr lvl="1"/>
            <a:r>
              <a:rPr lang="en-US" altLang="x-none" sz="2000" dirty="0">
                <a:ea typeface="ＭＳ Ｐゴシック" charset="-128"/>
              </a:rPr>
              <a:t>Layered network arch; e2e principle</a:t>
            </a:r>
          </a:p>
          <a:p>
            <a:pPr lvl="1"/>
            <a:endParaRPr lang="en-US" altLang="x-none" sz="2000" dirty="0">
              <a:ea typeface="ＭＳ Ｐゴシック" charset="-128"/>
            </a:endParaRPr>
          </a:p>
          <a:p>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r>
              <a:rPr lang="en-US" altLang="zh-CN" sz="2000" dirty="0">
                <a:ea typeface="ＭＳ Ｐゴシック" charset="-128"/>
              </a:rPr>
              <a:t>application paradigms; high performance network app.</a:t>
            </a:r>
            <a:endParaRPr lang="en-US" altLang="x-none" sz="2000" dirty="0">
              <a:ea typeface="ＭＳ Ｐゴシック" charset="-128"/>
            </a:endParaRPr>
          </a:p>
          <a:p>
            <a:pPr lvl="1"/>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r>
              <a:rPr lang="en-US" altLang="zh-CN" sz="2000" dirty="0">
                <a:ea typeface="ＭＳ Ｐゴシック" charset="-128"/>
              </a:rPr>
              <a:t>transport services</a:t>
            </a:r>
            <a:endParaRPr lang="en-US" altLang="x-none" sz="2000" dirty="0">
              <a:ea typeface="ＭＳ Ｐゴシック" charset="-128"/>
            </a:endParaRPr>
          </a:p>
          <a:p>
            <a:pPr lvl="1"/>
            <a:r>
              <a:rPr lang="en-US" altLang="x-none" sz="2000" dirty="0">
                <a:ea typeface="ＭＳ Ｐゴシック" charset="-128"/>
              </a:rPr>
              <a:t>reliability; </a:t>
            </a:r>
            <a:r>
              <a:rPr lang="en-US" altLang="zh-CN" sz="2000" dirty="0">
                <a:ea typeface="ＭＳ Ｐゴシック" charset="-128"/>
              </a:rPr>
              <a:t>distributed resource allocation; primal-dual</a:t>
            </a:r>
          </a:p>
          <a:p>
            <a:pPr lvl="1"/>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71</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r>
              <a:rPr lang="en-US" altLang="zh-CN" sz="2400" dirty="0">
                <a:ea typeface="ＭＳ Ｐゴシック" charset="-128"/>
              </a:rPr>
              <a:t>N</a:t>
            </a:r>
            <a:r>
              <a:rPr lang="en-US" altLang="x-none" sz="2400" dirty="0">
                <a:ea typeface="ＭＳ Ｐゴシック" charset="-128"/>
              </a:rPr>
              <a:t>etwork and link layers</a:t>
            </a:r>
          </a:p>
          <a:p>
            <a:pPr lvl="1"/>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r>
              <a:rPr lang="en-US" altLang="x-none" sz="2000" dirty="0">
                <a:ea typeface="ＭＳ Ｐゴシック" charset="-128"/>
              </a:rPr>
              <a:t>multiple access; </a:t>
            </a:r>
            <a:r>
              <a:rPr lang="en-US" altLang="zh-CN" sz="2000" dirty="0">
                <a:ea typeface="ＭＳ Ｐゴシック" charset="-128"/>
              </a:rPr>
              <a:t>queueing analysis; capacity analysis</a:t>
            </a:r>
          </a:p>
          <a:p>
            <a:pPr lvl="1"/>
            <a:r>
              <a:rPr lang="en-US" altLang="zh-CN" sz="2000" dirty="0">
                <a:ea typeface="ＭＳ Ｐゴシック" charset="-128"/>
              </a:rPr>
              <a:t>Cloud and data center design</a:t>
            </a:r>
            <a:endParaRPr lang="en-US" altLang="x-none" sz="2000" dirty="0">
              <a:ea typeface="ＭＳ Ｐゴシック" charset="-128"/>
            </a:endParaRPr>
          </a:p>
          <a:p>
            <a:endParaRPr lang="en-US" altLang="zh-CN" sz="2400" dirty="0">
              <a:ea typeface="ＭＳ Ｐゴシック" charset="-128"/>
            </a:endParaRPr>
          </a:p>
          <a:p>
            <a:r>
              <a:rPr lang="en-US" altLang="zh-CN" sz="2400" dirty="0">
                <a:ea typeface="ＭＳ Ｐゴシック" charset="-128"/>
              </a:rPr>
              <a:t>N</a:t>
            </a:r>
            <a:r>
              <a:rPr lang="en-US" altLang="x-none" sz="2400" dirty="0">
                <a:ea typeface="ＭＳ Ｐゴシック" charset="-128"/>
              </a:rPr>
              <a:t>etwork security</a:t>
            </a:r>
          </a:p>
          <a:p>
            <a:pPr lvl="1"/>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72</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pPr>
            <a:r>
              <a:rPr lang="en-US" altLang="x-none" sz="1800">
                <a:ea typeface="ＭＳ Ｐゴシック" charset="-128"/>
              </a:rPr>
              <a:t>Course administrati</a:t>
            </a:r>
            <a:r>
              <a:rPr lang="en-US" altLang="zh-CN" sz="1800">
                <a:ea typeface="ＭＳ Ｐゴシック" charset="-128"/>
              </a:rPr>
              <a:t>on</a:t>
            </a:r>
          </a:p>
          <a:p>
            <a:pPr>
              <a:lnSpc>
                <a:spcPct val="80000"/>
              </a:lnSpc>
            </a:pPr>
            <a:r>
              <a:rPr lang="en-US" altLang="x-none" sz="180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a:ea typeface="ＭＳ Ｐゴシック" charset="-128"/>
              </a:rPr>
              <a:t>s</a:t>
            </a:r>
            <a:r>
              <a:rPr lang="en-US" altLang="x-none" sz="1800">
                <a:ea typeface="ＭＳ Ｐゴシック" charset="-128"/>
              </a:rPr>
              <a:t>. </a:t>
            </a:r>
          </a:p>
          <a:p>
            <a:pPr>
              <a:lnSpc>
                <a:spcPct val="80000"/>
              </a:lnSpc>
            </a:pPr>
            <a:r>
              <a:rPr lang="en-US" altLang="x-none" sz="1800">
                <a:ea typeface="ＭＳ Ｐゴシック" charset="-128"/>
              </a:rPr>
              <a:t>The past: </a:t>
            </a:r>
          </a:p>
          <a:p>
            <a:pPr lvl="1">
              <a:lnSpc>
                <a:spcPct val="80000"/>
              </a:lnSpc>
            </a:pPr>
            <a:r>
              <a:rPr lang="en-US" altLang="zh-CN" sz="1600">
                <a:ea typeface="ＭＳ Ｐゴシック" charset="-128"/>
              </a:rPr>
              <a:t>facts:</a:t>
            </a:r>
          </a:p>
          <a:p>
            <a:pPr lvl="2">
              <a:lnSpc>
                <a:spcPct val="80000"/>
              </a:lnSpc>
            </a:pPr>
            <a:r>
              <a:rPr lang="en-US" altLang="x-none" sz="1400">
                <a:ea typeface="ＭＳ Ｐゴシック" charset="-128"/>
              </a:rPr>
              <a:t>The Internet started as ARPANET in late 1960s</a:t>
            </a:r>
          </a:p>
          <a:p>
            <a:pPr lvl="2">
              <a:lnSpc>
                <a:spcPct val="80000"/>
              </a:lnSpc>
            </a:pPr>
            <a:r>
              <a:rPr lang="en-US" altLang="x-none" sz="1400">
                <a:ea typeface="ＭＳ Ｐゴシック" charset="-128"/>
              </a:rPr>
              <a:t>The initial link bandwidth was 50 kbps</a:t>
            </a:r>
          </a:p>
          <a:p>
            <a:pPr lvl="2">
              <a:lnSpc>
                <a:spcPct val="80000"/>
              </a:lnSpc>
            </a:pPr>
            <a:r>
              <a:rPr lang="en-US" altLang="x-none" sz="1400">
                <a:ea typeface="ＭＳ Ｐゴシック" charset="-128"/>
              </a:rPr>
              <a:t>The  number of hosts at the end of 1969 was 4</a:t>
            </a:r>
            <a:endParaRPr lang="en-US" altLang="zh-CN" sz="1400">
              <a:ea typeface="ＭＳ Ｐゴシック" charset="-128"/>
            </a:endParaRPr>
          </a:p>
          <a:p>
            <a:pPr lvl="1">
              <a:lnSpc>
                <a:spcPct val="90000"/>
              </a:lnSpc>
            </a:pPr>
            <a:r>
              <a:rPr lang="en-US" altLang="x-none" sz="1800">
                <a:ea typeface="ＭＳ Ｐゴシック" charset="-128"/>
              </a:rPr>
              <a:t>some implications of the past:</a:t>
            </a:r>
          </a:p>
          <a:p>
            <a:pPr lvl="2">
              <a:lnSpc>
                <a:spcPct val="90000"/>
              </a:lnSpc>
            </a:pPr>
            <a:r>
              <a:rPr lang="en-US" altLang="x-none" sz="1600">
                <a:ea typeface="ＭＳ Ｐゴシック" charset="-128"/>
              </a:rPr>
              <a:t>ARPANET is sponsored by ARPA </a:t>
            </a:r>
            <a:r>
              <a:rPr lang="en-US" altLang="x-none" sz="1600">
                <a:ea typeface="ＭＳ Ｐゴシック" charset="-128"/>
                <a:sym typeface="Symbol" charset="2"/>
              </a:rPr>
              <a:t></a:t>
            </a:r>
            <a:endParaRPr lang="en-US" altLang="x-none" sz="1600">
              <a:ea typeface="ＭＳ Ｐゴシック" charset="-128"/>
            </a:endParaRPr>
          </a:p>
          <a:p>
            <a:pPr lvl="2">
              <a:lnSpc>
                <a:spcPct val="90000"/>
              </a:lnSpc>
            </a:pPr>
            <a:r>
              <a:rPr lang="en-US" altLang="x-none" sz="1600">
                <a:ea typeface="ＭＳ Ｐゴシック" charset="-128"/>
              </a:rPr>
              <a:t>The initial IMPs were very simple </a:t>
            </a:r>
            <a:r>
              <a:rPr lang="en-US" altLang="x-none" sz="1600">
                <a:ea typeface="ＭＳ Ｐゴシック" charset="-128"/>
                <a:sym typeface="Symbol" charset="2"/>
              </a:rPr>
              <a:t></a:t>
            </a:r>
            <a:endParaRPr lang="en-US" altLang="x-none" sz="1600">
              <a:ea typeface="ＭＳ Ｐゴシック" charset="-128"/>
            </a:endParaRPr>
          </a:p>
          <a:p>
            <a:pPr lvl="2">
              <a:lnSpc>
                <a:spcPct val="90000"/>
              </a:lnSpc>
            </a:pPr>
            <a:r>
              <a:rPr lang="en-US" altLang="x-none" sz="1600">
                <a:ea typeface="ＭＳ Ｐゴシック" charset="-128"/>
              </a:rPr>
              <a:t>Many networks </a:t>
            </a:r>
            <a:r>
              <a:rPr lang="en-US" altLang="x-none" sz="1600">
                <a:ea typeface="ＭＳ Ｐゴシック" charset="-128"/>
                <a:sym typeface="Symbol" charset="2"/>
              </a:rPr>
              <a:t></a:t>
            </a:r>
            <a:endParaRPr lang="en-US" altLang="x-none" sz="2400">
              <a:ea typeface="ＭＳ Ｐゴシック" charset="-128"/>
            </a:endParaRPr>
          </a:p>
          <a:p>
            <a:pPr>
              <a:lnSpc>
                <a:spcPct val="80000"/>
              </a:lnSpc>
            </a:pPr>
            <a:r>
              <a:rPr lang="en-US" altLang="x-none" sz="1800">
                <a:ea typeface="ＭＳ Ｐゴシック" charset="-128"/>
              </a:rPr>
              <a:t>Current:</a:t>
            </a:r>
          </a:p>
          <a:p>
            <a:pPr lvl="1">
              <a:lnSpc>
                <a:spcPct val="80000"/>
              </a:lnSpc>
            </a:pPr>
            <a:r>
              <a:rPr lang="en-US" altLang="x-none" sz="1600">
                <a:ea typeface="ＭＳ Ｐゴシック" charset="-128"/>
              </a:rPr>
              <a:t>The number of hosts connected to the Internet is  around 1 billions</a:t>
            </a:r>
          </a:p>
          <a:p>
            <a:pPr lvl="1">
              <a:lnSpc>
                <a:spcPct val="80000"/>
              </a:lnSpc>
            </a:pPr>
            <a:r>
              <a:rPr lang="en-US" altLang="x-none" sz="1600">
                <a:ea typeface="ＭＳ Ｐゴシック" charset="-128"/>
              </a:rPr>
              <a:t>The backbone speed of the current Internet is about 40/100 Gbps</a:t>
            </a:r>
          </a:p>
          <a:p>
            <a:pPr lvl="1">
              <a:lnSpc>
                <a:spcPct val="80000"/>
              </a:lnSpc>
            </a:pPr>
            <a:r>
              <a:rPr lang="en-US" altLang="zh-CN" sz="1600">
                <a:ea typeface="ＭＳ Ｐゴシック" charset="-128"/>
              </a:rPr>
              <a:t>The Internet is roughly hierarchical where ISPs interconnect at PoP and IXP</a:t>
            </a:r>
          </a:p>
          <a:p>
            <a:pPr lvl="1">
              <a:lnSpc>
                <a:spcPct val="80000"/>
              </a:lnSpc>
            </a:pPr>
            <a:r>
              <a:rPr lang="en-US" altLang="x-none" sz="160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73</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r>
              <a:rPr lang="en-US" altLang="x-none">
                <a:ea typeface="ＭＳ Ｐゴシック" charset="-128"/>
              </a:rPr>
              <a:t>We have only looked at the topology</a:t>
            </a:r>
            <a:r>
              <a:rPr lang="en-US" altLang="zh-CN">
                <a:ea typeface="ＭＳ Ｐゴシック" charset="-128"/>
              </a:rPr>
              <a:t>/connectivity</a:t>
            </a:r>
            <a:r>
              <a:rPr lang="en-US" altLang="x-none">
                <a:ea typeface="ＭＳ Ｐゴシック" charset="-128"/>
              </a:rPr>
              <a:t> of the Internet</a:t>
            </a:r>
          </a:p>
          <a:p>
            <a:pPr lvl="1"/>
            <a:r>
              <a:rPr lang="en-US" altLang="x-none">
                <a:ea typeface="ＭＳ Ｐゴシック" charset="-128"/>
              </a:rPr>
              <a:t>a communication network is a mesh of interconnected devices</a:t>
            </a:r>
          </a:p>
          <a:p>
            <a:pPr lvl="1"/>
            <a:endParaRPr lang="en-US" altLang="x-none">
              <a:ea typeface="ＭＳ Ｐゴシック" charset="-128"/>
            </a:endParaRPr>
          </a:p>
          <a:p>
            <a:r>
              <a:rPr lang="en-US" altLang="zh-CN" i="1">
                <a:solidFill>
                  <a:srgbClr val="FF0000"/>
                </a:solidFill>
                <a:ea typeface="ＭＳ Ｐゴシック" charset="-128"/>
              </a:rPr>
              <a:t>A</a:t>
            </a:r>
            <a:r>
              <a:rPr lang="en-US" altLang="x-none">
                <a:solidFill>
                  <a:srgbClr val="FF0000"/>
                </a:solidFill>
                <a:ea typeface="ＭＳ Ｐゴシック" charset="-128"/>
              </a:rPr>
              <a:t> fundamental question:</a:t>
            </a:r>
            <a:r>
              <a:rPr lang="en-US" altLang="x-none">
                <a:ea typeface="ＭＳ Ｐゴシック" charset="-128"/>
              </a:rPr>
              <a:t> how is data transferred through a network?</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4"/>
          <p:cNvSpPr>
            <a:spLocks noGrp="1" noChangeArrowheads="1"/>
          </p:cNvSpPr>
          <p:nvPr>
            <p:ph type="ctrTitle"/>
          </p:nvPr>
        </p:nvSpPr>
        <p:spPr/>
        <p:txBody>
          <a:bodyPr/>
          <a:lstStyle/>
          <a:p>
            <a:pPr algn="ctr"/>
            <a:r>
              <a:rPr lang="en-US" altLang="x-none">
                <a:ea typeface="ＭＳ Ｐゴシック" charset="-128"/>
              </a:rPr>
              <a:t>Backup Slides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435DA08-4FB8-2A45-93CC-1EFCEA5DB916}" type="slidenum">
              <a:rPr lang="en-US" altLang="x-none" sz="1200">
                <a:latin typeface="Tahoma" charset="0"/>
              </a:rPr>
              <a:pPr/>
              <a:t>75</a:t>
            </a:fld>
            <a:endParaRPr lang="en-US" altLang="x-none" sz="1200">
              <a:latin typeface="Tahoma" charset="0"/>
            </a:endParaRPr>
          </a:p>
        </p:txBody>
      </p:sp>
      <p:sp>
        <p:nvSpPr>
          <p:cNvPr id="162818" name="Rectangle 2"/>
          <p:cNvSpPr>
            <a:spLocks noGrp="1" noChangeArrowheads="1"/>
          </p:cNvSpPr>
          <p:nvPr>
            <p:ph type="title"/>
          </p:nvPr>
        </p:nvSpPr>
        <p:spPr>
          <a:xfrm>
            <a:off x="531813" y="419100"/>
            <a:ext cx="7783512" cy="730250"/>
          </a:xfrm>
        </p:spPr>
        <p:txBody>
          <a:bodyPr/>
          <a:lstStyle/>
          <a:p>
            <a:r>
              <a:rPr lang="en-US" altLang="x-none">
                <a:ea typeface="ＭＳ Ｐゴシック" charset="-128"/>
              </a:rPr>
              <a:t>Access: Cable</a:t>
            </a:r>
          </a:p>
        </p:txBody>
      </p:sp>
      <p:sp>
        <p:nvSpPr>
          <p:cNvPr id="162819" name="Rectangle 3"/>
          <p:cNvSpPr>
            <a:spLocks noGrp="1" noChangeArrowheads="1"/>
          </p:cNvSpPr>
          <p:nvPr>
            <p:ph type="body" idx="1"/>
          </p:nvPr>
        </p:nvSpPr>
        <p:spPr>
          <a:xfrm>
            <a:off x="539750" y="5873750"/>
            <a:ext cx="7696200" cy="844550"/>
          </a:xfrm>
        </p:spPr>
        <p:txBody>
          <a:bodyPr/>
          <a:lstStyle/>
          <a:p>
            <a:pPr>
              <a:lnSpc>
                <a:spcPct val="80000"/>
              </a:lnSpc>
            </a:pPr>
            <a:r>
              <a:rPr lang="en-US" altLang="x-none" sz="1600">
                <a:ea typeface="ＭＳ Ｐゴシック" charset="-128"/>
              </a:rPr>
              <a:t>Fiber node: 500 - 2K homes</a:t>
            </a:r>
          </a:p>
          <a:p>
            <a:pPr>
              <a:lnSpc>
                <a:spcPct val="80000"/>
              </a:lnSpc>
            </a:pPr>
            <a:r>
              <a:rPr lang="en-US" altLang="x-none" sz="1600">
                <a:ea typeface="ＭＳ Ｐゴシック" charset="-128"/>
              </a:rPr>
              <a:t>Distribution hub: 20K - 40 K homes</a:t>
            </a:r>
          </a:p>
          <a:p>
            <a:pPr>
              <a:lnSpc>
                <a:spcPct val="80000"/>
              </a:lnSpc>
            </a:pPr>
            <a:r>
              <a:rPr lang="en-US" altLang="x-none" sz="1600">
                <a:ea typeface="ＭＳ Ｐゴシック" charset="-128"/>
              </a:rPr>
              <a:t>Regional headend: 200 K - 400 K homes</a:t>
            </a:r>
          </a:p>
        </p:txBody>
      </p:sp>
      <p:sp>
        <p:nvSpPr>
          <p:cNvPr id="162820" name="Rectangle 5"/>
          <p:cNvSpPr>
            <a:spLocks noChangeArrowheads="1"/>
          </p:cNvSpPr>
          <p:nvPr/>
        </p:nvSpPr>
        <p:spPr bwMode="auto">
          <a:xfrm>
            <a:off x="7583488" y="180975"/>
            <a:ext cx="14144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pPr>
            <a:r>
              <a:rPr lang="en-US" altLang="zh-CN" sz="1800"/>
              <a:t>Also called Hybrid Fiber-coaxial Cable (HFC)</a:t>
            </a:r>
          </a:p>
        </p:txBody>
      </p:sp>
      <p:pic>
        <p:nvPicPr>
          <p:cNvPr id="1628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 y="1301750"/>
            <a:ext cx="91567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9F8128A-E2B3-134B-9F13-F31CB38C5DFC}" type="slidenum">
              <a:rPr lang="en-US" altLang="x-none" sz="1200">
                <a:latin typeface="Tahoma" charset="0"/>
              </a:rPr>
              <a:pPr/>
              <a:t>76</a:t>
            </a:fld>
            <a:endParaRPr lang="en-US" altLang="x-none" sz="1200">
              <a:latin typeface="Tahoma" charset="0"/>
            </a:endParaRPr>
          </a:p>
        </p:txBody>
      </p:sp>
      <p:sp>
        <p:nvSpPr>
          <p:cNvPr id="164866" name="Rectangle 2"/>
          <p:cNvSpPr>
            <a:spLocks noGrp="1" noChangeArrowheads="1"/>
          </p:cNvSpPr>
          <p:nvPr>
            <p:ph type="title"/>
          </p:nvPr>
        </p:nvSpPr>
        <p:spPr>
          <a:xfrm>
            <a:off x="463550" y="3175"/>
            <a:ext cx="7783513" cy="1146175"/>
          </a:xfrm>
        </p:spPr>
        <p:txBody>
          <a:bodyPr/>
          <a:lstStyle/>
          <a:p>
            <a:r>
              <a:rPr lang="en-US" altLang="x-none" sz="3600">
                <a:ea typeface="ＭＳ Ｐゴシック" charset="-128"/>
              </a:rPr>
              <a:t>Northern CrossRoads (NoX) </a:t>
            </a:r>
            <a:r>
              <a:rPr lang="en-US" altLang="zh-CN" sz="3600">
                <a:ea typeface="ＭＳ Ｐゴシック" charset="-128"/>
              </a:rPr>
              <a:t>Aggregation Point (AP)</a:t>
            </a:r>
            <a:endParaRPr lang="en-US" altLang="x-none" sz="3600">
              <a:ea typeface="ＭＳ Ｐゴシック" charset="-128"/>
            </a:endParaRPr>
          </a:p>
        </p:txBody>
      </p:sp>
      <p:pic>
        <p:nvPicPr>
          <p:cNvPr id="1648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073150"/>
            <a:ext cx="85820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868" name="Rectangle 6"/>
          <p:cNvSpPr>
            <a:spLocks noChangeArrowheads="1"/>
          </p:cNvSpPr>
          <p:nvPr/>
        </p:nvSpPr>
        <p:spPr bwMode="auto">
          <a:xfrm>
            <a:off x="93663" y="6526213"/>
            <a:ext cx="8142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http://www.uis.harvard.edu/emerging_technologies/Northern_Crossroads_Map.gif</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9E0FE96-BD92-1747-B1AA-8DF0B70494E7}" type="slidenum">
              <a:rPr lang="en-US" altLang="x-none" sz="1200">
                <a:latin typeface="Tahoma" charset="0"/>
              </a:rPr>
              <a:pPr/>
              <a:t>77</a:t>
            </a:fld>
            <a:endParaRPr lang="en-US" altLang="x-none" sz="1200">
              <a:latin typeface="Tahoma" charset="0"/>
            </a:endParaRPr>
          </a:p>
        </p:txBody>
      </p:sp>
      <p:pic>
        <p:nvPicPr>
          <p:cNvPr id="166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82550"/>
            <a:ext cx="8229600" cy="598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6915" name="Rectangle 5"/>
          <p:cNvSpPr>
            <a:spLocks noChangeArrowheads="1"/>
          </p:cNvSpPr>
          <p:nvPr/>
        </p:nvSpPr>
        <p:spPr bwMode="auto">
          <a:xfrm>
            <a:off x="184150" y="6407150"/>
            <a:ext cx="660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t>http://www.oregon-gigapop.net/images/OregonGigapop2.gif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8</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2</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9</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9699</TotalTime>
  <Pages>23</Pages>
  <Words>4952</Words>
  <Application>Microsoft Macintosh PowerPoint</Application>
  <PresentationFormat>Custom</PresentationFormat>
  <Paragraphs>654</Paragraphs>
  <Slides>77</Slides>
  <Notes>71</Notes>
  <HiddenSlides>3</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77</vt:i4>
      </vt:variant>
    </vt:vector>
  </HeadingPairs>
  <TitlesOfParts>
    <vt:vector size="91"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Textbook</vt:lpstr>
      <vt:lpstr>What are the Goals of this Course?</vt:lpstr>
      <vt:lpstr>Computer Networks and Network Security vs. Computer Networks and Communication</vt:lpstr>
      <vt:lpstr>What Do You Need To Do?</vt:lpstr>
      <vt:lpstr>What Do You Need To Do?</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Yale Internet Connection</vt:lpstr>
      <vt:lpstr>Qwest Backbone Map</vt:lpstr>
      <vt:lpstr>Level3 Network Map</vt:lpstr>
      <vt:lpstr>Internet ISP Connectivity</vt:lpstr>
      <vt:lpstr>Outline</vt:lpstr>
      <vt:lpstr>Internet (Consumer) Traffic</vt:lpstr>
      <vt:lpstr>Internet Traffic in Perspective</vt:lpstr>
      <vt:lpstr>Outline</vt:lpstr>
      <vt:lpstr>Scale</vt:lpstr>
      <vt:lpstr>Largest Internet Sites in U.S.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What Will We Cover?</vt:lpstr>
      <vt:lpstr>What Will We Cover?</vt:lpstr>
      <vt:lpstr>Summary</vt:lpstr>
      <vt:lpstr>Preview</vt:lpstr>
      <vt:lpstr>Backup Slides</vt:lpstr>
      <vt:lpstr>Access: Cable</vt:lpstr>
      <vt:lpstr>Northern CrossRoads (NoX) Aggregation Point (AP)</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838</cp:revision>
  <cp:lastPrinted>2017-08-31T13:23:32Z</cp:lastPrinted>
  <dcterms:created xsi:type="dcterms:W3CDTF">1997-02-16T14:02:43Z</dcterms:created>
  <dcterms:modified xsi:type="dcterms:W3CDTF">2021-09-13T02:58:13Z</dcterms:modified>
</cp:coreProperties>
</file>